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Montserrat Medium"/>
      <p:regular r:id="rId36"/>
      <p:bold r:id="rId37"/>
      <p:italic r:id="rId38"/>
      <p:boldItalic r:id="rId39"/>
    </p:embeddedFont>
    <p:embeddedFont>
      <p:font typeface="Syne"/>
      <p:regular r:id="rId40"/>
      <p:bold r:id="rId41"/>
    </p:embeddedFont>
    <p:embeddedFont>
      <p:font typeface="Syne SemiBold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511">
          <p15:clr>
            <a:srgbClr val="747775"/>
          </p15:clr>
        </p15:guide>
        <p15:guide id="2" orient="horz" pos="2924">
          <p15:clr>
            <a:srgbClr val="747775"/>
          </p15:clr>
        </p15:guide>
        <p15:guide id="3" pos="1736">
          <p15:clr>
            <a:srgbClr val="747775"/>
          </p15:clr>
        </p15:guide>
        <p15:guide id="4" pos="4876">
          <p15:clr>
            <a:srgbClr val="747775"/>
          </p15:clr>
        </p15:guide>
        <p15:guide id="5" pos="525">
          <p15:clr>
            <a:srgbClr val="747775"/>
          </p15:clr>
        </p15:guide>
        <p15:guide id="6" orient="horz" pos="2324">
          <p15:clr>
            <a:srgbClr val="747775"/>
          </p15:clr>
        </p15:guide>
        <p15:guide id="7" orient="horz" pos="2787">
          <p15:clr>
            <a:srgbClr val="747775"/>
          </p15:clr>
        </p15:guide>
        <p15:guide id="8" orient="horz" pos="3061">
          <p15:clr>
            <a:srgbClr val="747775"/>
          </p15:clr>
        </p15:guide>
        <p15:guide id="9" pos="3855">
          <p15:clr>
            <a:srgbClr val="747775"/>
          </p15:clr>
        </p15:guide>
        <p15:guide id="10" orient="horz" pos="2139">
          <p15:clr>
            <a:srgbClr val="747775"/>
          </p15:clr>
        </p15:guide>
        <p15:guide id="11" orient="horz" pos="1162">
          <p15:clr>
            <a:srgbClr val="747775"/>
          </p15:clr>
        </p15:guide>
        <p15:guide id="12" orient="horz" pos="265">
          <p15:clr>
            <a:srgbClr val="747775"/>
          </p15:clr>
        </p15:guide>
        <p15:guide id="13" pos="5499">
          <p15:clr>
            <a:srgbClr val="747775"/>
          </p15:clr>
        </p15:guide>
        <p15:guide id="14" pos="251">
          <p15:clr>
            <a:srgbClr val="747775"/>
          </p15:clr>
        </p15:guide>
        <p15:guide id="15" orient="horz" pos="469">
          <p15:clr>
            <a:srgbClr val="747775"/>
          </p15:clr>
        </p15:guide>
        <p15:guide id="16" orient="horz" pos="1743">
          <p15:clr>
            <a:srgbClr val="747775"/>
          </p15:clr>
        </p15:guide>
        <p15:guide id="17" orient="horz" pos="699">
          <p15:clr>
            <a:srgbClr val="747775"/>
          </p15:clr>
        </p15:guide>
        <p15:guide id="18" orient="horz" pos="767">
          <p15:clr>
            <a:srgbClr val="747775"/>
          </p15:clr>
        </p15:guide>
        <p15:guide id="19" pos="621">
          <p15:clr>
            <a:srgbClr val="747775"/>
          </p15:clr>
        </p15:guide>
        <p15:guide id="20" pos="2525">
          <p15:clr>
            <a:srgbClr val="747775"/>
          </p15:clr>
        </p15:guide>
        <p15:guide id="21" pos="5410">
          <p15:clr>
            <a:srgbClr val="747775"/>
          </p15:clr>
        </p15:guide>
        <p15:guide id="22" pos="3165">
          <p15:clr>
            <a:srgbClr val="747775"/>
          </p15:clr>
        </p15:guide>
        <p15:guide id="23" orient="horz" pos="2975">
          <p15:clr>
            <a:srgbClr val="747775"/>
          </p15:clr>
        </p15:guide>
        <p15:guide id="24" pos="884">
          <p15:clr>
            <a:srgbClr val="747775"/>
          </p15:clr>
        </p15:guide>
        <p15:guide id="25" pos="5139">
          <p15:clr>
            <a:srgbClr val="747775"/>
          </p15:clr>
        </p15:guide>
        <p15:guide id="26" pos="2871">
          <p15:clr>
            <a:srgbClr val="747775"/>
          </p15:clr>
        </p15:guide>
        <p15:guide id="27" orient="horz" pos="520">
          <p15:clr>
            <a:srgbClr val="747775"/>
          </p15:clr>
        </p15:guide>
        <p15:guide id="28" orient="horz" pos="189">
          <p15:clr>
            <a:srgbClr val="747775"/>
          </p15:clr>
        </p15:guide>
        <p15:guide id="29" orient="horz" pos="1020">
          <p15:clr>
            <a:srgbClr val="747775"/>
          </p15:clr>
        </p15:guide>
        <p15:guide id="30" orient="horz" pos="2127">
          <p15:clr>
            <a:srgbClr val="747775"/>
          </p15:clr>
        </p15:guide>
        <p15:guide id="31" orient="horz" pos="1777">
          <p15:clr>
            <a:srgbClr val="747775"/>
          </p15:clr>
        </p15:guide>
        <p15:guide id="32" orient="horz" pos="1066">
          <p15:clr>
            <a:srgbClr val="747775"/>
          </p15:clr>
        </p15:guide>
        <p15:guide id="33" pos="3455">
          <p15:clr>
            <a:srgbClr val="747775"/>
          </p15:clr>
        </p15:guide>
        <p15:guide id="34" orient="horz" pos="890">
          <p15:clr>
            <a:srgbClr val="747775"/>
          </p15:clr>
        </p15:guide>
        <p15:guide id="35" pos="4128">
          <p15:clr>
            <a:srgbClr val="747775"/>
          </p15:clr>
        </p15:guide>
        <p15:guide id="36" orient="horz" pos="2693">
          <p15:clr>
            <a:srgbClr val="747775"/>
          </p15:clr>
        </p15:guide>
        <p15:guide id="37" pos="3686">
          <p15:clr>
            <a:srgbClr val="747775"/>
          </p15:clr>
        </p15:guide>
        <p15:guide id="38" orient="horz" pos="656">
          <p15:clr>
            <a:srgbClr val="747775"/>
          </p15:clr>
        </p15:guide>
        <p15:guide id="39" orient="horz" pos="2244">
          <p15:clr>
            <a:srgbClr val="747775"/>
          </p15:clr>
        </p15:guide>
        <p15:guide id="40" orient="horz" pos="2212">
          <p15:clr>
            <a:srgbClr val="747775"/>
          </p15:clr>
        </p15:guide>
        <p15:guide id="41" orient="horz" pos="261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11" orient="horz"/>
        <p:guide pos="2924" orient="horz"/>
        <p:guide pos="1736"/>
        <p:guide pos="4876"/>
        <p:guide pos="525"/>
        <p:guide pos="2324" orient="horz"/>
        <p:guide pos="2787" orient="horz"/>
        <p:guide pos="3061" orient="horz"/>
        <p:guide pos="3855"/>
        <p:guide pos="2139" orient="horz"/>
        <p:guide pos="1162" orient="horz"/>
        <p:guide pos="265" orient="horz"/>
        <p:guide pos="5499"/>
        <p:guide pos="251"/>
        <p:guide pos="469" orient="horz"/>
        <p:guide pos="1743" orient="horz"/>
        <p:guide pos="699" orient="horz"/>
        <p:guide pos="767" orient="horz"/>
        <p:guide pos="621"/>
        <p:guide pos="2525"/>
        <p:guide pos="5410"/>
        <p:guide pos="3165"/>
        <p:guide pos="2975" orient="horz"/>
        <p:guide pos="884"/>
        <p:guide pos="5139"/>
        <p:guide pos="2871"/>
        <p:guide pos="520" orient="horz"/>
        <p:guide pos="189" orient="horz"/>
        <p:guide pos="1020" orient="horz"/>
        <p:guide pos="2127" orient="horz"/>
        <p:guide pos="1777" orient="horz"/>
        <p:guide pos="1066" orient="horz"/>
        <p:guide pos="3455"/>
        <p:guide pos="890" orient="horz"/>
        <p:guide pos="4128"/>
        <p:guide pos="2693" orient="horz"/>
        <p:guide pos="3686"/>
        <p:guide pos="656" orient="horz"/>
        <p:guide pos="2244" orient="horz"/>
        <p:guide pos="2212" orient="horz"/>
        <p:guide pos="261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yne-regular.fntdata"/><Relationship Id="rId20" Type="http://schemas.openxmlformats.org/officeDocument/2006/relationships/slide" Target="slides/slide15.xml"/><Relationship Id="rId42" Type="http://schemas.openxmlformats.org/officeDocument/2006/relationships/font" Target="fonts/SyneSemiBold-regular.fntdata"/><Relationship Id="rId41" Type="http://schemas.openxmlformats.org/officeDocument/2006/relationships/font" Target="fonts/Syne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SyneSemiBold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bold.fntdata"/><Relationship Id="rId10" Type="http://schemas.openxmlformats.org/officeDocument/2006/relationships/slide" Target="slides/slide5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Medium-bold.fntdata"/><Relationship Id="rId14" Type="http://schemas.openxmlformats.org/officeDocument/2006/relationships/slide" Target="slides/slide9.xml"/><Relationship Id="rId36" Type="http://schemas.openxmlformats.org/officeDocument/2006/relationships/font" Target="fonts/MontserratMedium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ea5eb74bf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ea5eb74bf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95e78ce4b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95e78ce4b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94a7cb305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94a7cb305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4a7cb305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94a7cb305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4a7cb3050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94a7cb3050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4a7cb3050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4a7cb3050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dca1f496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9dca1f496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Triin muru niitmas pilt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94a7cb3050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94a7cb3050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4a7cb305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94a7cb305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Triin muru niitmas pilt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dca1f496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dca1f496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Triin muru niitmas pilt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94a7cb3050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94a7cb3050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48d065d0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948d065d0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a4a0b94a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a4a0b94a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Triin muru niitmas pilt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94a7cb305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94a7cb305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ea4a0b94ad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ea4a0b94a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a5eb74bf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a5eb74bf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a5eb74bf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a5eb74bf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5e78ce4b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95e78ce4b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5e78cd649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5e78cd649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5e78ce4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5e78ce4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5e78ce4b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95e78ce4b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5e78ce4b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95e78ce4b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suslaid: pealkiri ja alapealkiri; kaks tulpa">
  <p:cSld name="Sisuslaid 3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86078" y="378726"/>
            <a:ext cx="8371200" cy="6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1" i="0" sz="3600">
                <a:latin typeface="Syne SemiBold"/>
                <a:ea typeface="Syne SemiBold"/>
                <a:cs typeface="Syne SemiBold"/>
                <a:sym typeface="Syne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86079" y="2115354"/>
            <a:ext cx="3989100" cy="24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•"/>
              <a:defRPr b="0" i="0" sz="1500">
                <a:latin typeface="Montserrat"/>
                <a:ea typeface="Montserrat"/>
                <a:cs typeface="Montserrat"/>
                <a:sym typeface="Montserrat"/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761964" y="2115354"/>
            <a:ext cx="3995100" cy="24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•"/>
              <a:defRPr b="0" i="0" sz="1500">
                <a:latin typeface="Montserrat"/>
                <a:ea typeface="Montserrat"/>
                <a:cs typeface="Montserrat"/>
                <a:sym typeface="Montserrat"/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4899" y="4740413"/>
            <a:ext cx="950782" cy="22272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385763" y="1165601"/>
            <a:ext cx="83715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 i="0" sz="2400" u="none" cap="none" strike="noStrike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5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31.jp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5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53.jpg"/><Relationship Id="rId7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45.png"/><Relationship Id="rId7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52.jpg"/><Relationship Id="rId7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29.png"/><Relationship Id="rId7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4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42.png"/><Relationship Id="rId5" Type="http://schemas.openxmlformats.org/officeDocument/2006/relationships/image" Target="../media/image8.png"/><Relationship Id="rId6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jp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3.jpg"/><Relationship Id="rId7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26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3325" y="-390550"/>
            <a:ext cx="10370652" cy="59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756150" y="1991254"/>
            <a:ext cx="7631700" cy="20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lt1"/>
              </a:solidFill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5106" y="1138400"/>
            <a:ext cx="1157239" cy="11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26" y="631674"/>
            <a:ext cx="761199" cy="73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3125" y="3301925"/>
            <a:ext cx="761201" cy="76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5850" y="4013675"/>
            <a:ext cx="761201" cy="7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6100" y="1361925"/>
            <a:ext cx="6566600" cy="214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75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80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561449" y="320475"/>
            <a:ext cx="6405600" cy="492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European Capital of Culture</a:t>
            </a:r>
            <a:endParaRPr b="1" sz="2000"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 rotWithShape="1">
          <a:blip r:embed="rId4">
            <a:alphaModFix/>
          </a:blip>
          <a:srcRect b="0" l="160" r="-160" t="16135"/>
          <a:stretch/>
        </p:blipFill>
        <p:spPr>
          <a:xfrm>
            <a:off x="0" y="0"/>
            <a:ext cx="9144003" cy="51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403625" y="2234250"/>
            <a:ext cx="720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3000">
                <a:solidFill>
                  <a:schemeClr val="dk1"/>
                </a:solidFill>
                <a:highlight>
                  <a:schemeClr val="accent6"/>
                </a:highlight>
                <a:latin typeface="Syne"/>
                <a:ea typeface="Syne"/>
                <a:cs typeface="Syne"/>
                <a:sym typeface="Syne"/>
              </a:rPr>
              <a:t>European Capital of Culture</a:t>
            </a:r>
            <a:endParaRPr b="1" sz="3000">
              <a:highlight>
                <a:schemeClr val="accent6"/>
              </a:highlight>
              <a:latin typeface="Syne"/>
              <a:ea typeface="Syne"/>
              <a:cs typeface="Syne"/>
              <a:sym typeface="Syn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8BD8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182801" y="-2434140"/>
            <a:ext cx="9670651" cy="85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00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5500" y="1173283"/>
            <a:ext cx="3092127" cy="236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3">
            <a:alphaModFix/>
          </a:blip>
          <a:srcRect b="0" l="48601" r="0" t="-4220"/>
          <a:stretch/>
        </p:blipFill>
        <p:spPr>
          <a:xfrm rot="5400000">
            <a:off x="-3530588" y="1904250"/>
            <a:ext cx="4970527" cy="891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FF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0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1524" y="3853451"/>
            <a:ext cx="10227052" cy="9113448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/>
          <p:nvPr/>
        </p:nvSpPr>
        <p:spPr>
          <a:xfrm>
            <a:off x="1181100" y="1021381"/>
            <a:ext cx="67818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et" sz="1800">
                <a:latin typeface="Syne SemiBold"/>
                <a:ea typeface="Syne SemiBold"/>
                <a:cs typeface="Syne SemiBold"/>
                <a:sym typeface="Syne SemiBold"/>
              </a:rPr>
            </a:br>
            <a:r>
              <a:rPr b="1" lang="et" sz="36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That will lead</a:t>
            </a:r>
            <a:br>
              <a:rPr b="1" lang="et" sz="36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</a:br>
            <a:r>
              <a:rPr b="1" lang="et" sz="36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to nearly</a:t>
            </a:r>
            <a:endParaRPr b="1" sz="3600">
              <a:solidFill>
                <a:schemeClr val="dk1"/>
              </a:solidFill>
              <a:latin typeface="Syne SemiBold"/>
              <a:ea typeface="Syne SemiBold"/>
              <a:cs typeface="Syne SemiBold"/>
              <a:sym typeface="Syne SemiBold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3306150" y="3013516"/>
            <a:ext cx="25317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t" sz="36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events!</a:t>
            </a:r>
            <a:endParaRPr b="1" sz="3600">
              <a:latin typeface="Syne SemiBold"/>
              <a:ea typeface="Syne SemiBold"/>
              <a:cs typeface="Syne SemiBold"/>
              <a:sym typeface="Syne SemiBold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2359050" y="2635805"/>
            <a:ext cx="44259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t" sz="100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1,000</a:t>
            </a:r>
            <a:endParaRPr b="1" sz="10000">
              <a:latin typeface="Syne SemiBold"/>
              <a:ea typeface="Syne SemiBold"/>
              <a:cs typeface="Syne SemiBold"/>
              <a:sym typeface="Syne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0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 txBox="1"/>
          <p:nvPr/>
        </p:nvSpPr>
        <p:spPr>
          <a:xfrm>
            <a:off x="720200" y="1636275"/>
            <a:ext cx="8185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26 January</a:t>
            </a:r>
            <a:r>
              <a:rPr b="1" lang="et" sz="2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 			The Opening of Tartu 2024</a:t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F35E1C"/>
                </a:highlight>
                <a:latin typeface="Syne"/>
                <a:ea typeface="Syne"/>
                <a:cs typeface="Syne"/>
                <a:sym typeface="Syne"/>
              </a:rPr>
              <a:t>6 July</a:t>
            </a:r>
            <a:r>
              <a:rPr b="1" lang="et" sz="2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 					Tartu 2024 Big Summer Celebration</a:t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DBFF00"/>
                </a:highlight>
                <a:latin typeface="Syne"/>
                <a:ea typeface="Syne"/>
                <a:cs typeface="Syne"/>
                <a:sym typeface="Syne"/>
              </a:rPr>
              <a:t>6 July - 11 August</a:t>
            </a:r>
            <a:r>
              <a:rPr b="1" lang="et" sz="2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	Tartu 2024 Car-Free Avenue</a:t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F68BD8"/>
                </a:highlight>
                <a:latin typeface="Syne"/>
                <a:ea typeface="Syne"/>
                <a:cs typeface="Syne"/>
                <a:sym typeface="Syne"/>
              </a:rPr>
              <a:t>30 November</a:t>
            </a:r>
            <a:r>
              <a:rPr b="1" lang="et" sz="20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		The Ending Ceremony of Tartu 2024</a:t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707925" y="1043350"/>
            <a:ext cx="431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lt1"/>
                </a:solidFill>
                <a:highlight>
                  <a:schemeClr val="dk1"/>
                </a:highlight>
                <a:latin typeface="Syne"/>
                <a:ea typeface="Syne"/>
                <a:cs typeface="Syne"/>
                <a:sym typeface="Syne"/>
              </a:rPr>
              <a:t>Tartu 2024 milestone events</a:t>
            </a:r>
            <a:endParaRPr b="1" sz="2000">
              <a:solidFill>
                <a:schemeClr val="lt1"/>
              </a:solidFill>
              <a:highlight>
                <a:schemeClr val="dk1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4">
            <a:alphaModFix/>
          </a:blip>
          <a:srcRect b="82744" l="0" r="0" t="0"/>
          <a:stretch/>
        </p:blipFill>
        <p:spPr>
          <a:xfrm>
            <a:off x="-263325" y="3985525"/>
            <a:ext cx="9670651" cy="147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2551" y="0"/>
            <a:ext cx="266577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00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 txBox="1"/>
          <p:nvPr/>
        </p:nvSpPr>
        <p:spPr>
          <a:xfrm>
            <a:off x="742250" y="579550"/>
            <a:ext cx="8185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DBFF00"/>
                </a:highlight>
                <a:latin typeface="Syne"/>
                <a:ea typeface="Syne"/>
                <a:cs typeface="Syne"/>
                <a:sym typeface="Syne"/>
              </a:rPr>
              <a:t>Washing Machine Made of Beetroot</a:t>
            </a:r>
            <a:endParaRPr b="1" sz="2000">
              <a:solidFill>
                <a:schemeClr val="dk1"/>
              </a:solidFill>
              <a:highlight>
                <a:srgbClr val="DBFF00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highlight>
                  <a:schemeClr val="lt1"/>
                </a:highlight>
                <a:latin typeface="Syne"/>
                <a:ea typeface="Syne"/>
                <a:cs typeface="Syne"/>
                <a:sym typeface="Syne"/>
              </a:rPr>
              <a:t>24 April - 31 December 2024</a:t>
            </a:r>
            <a:endParaRPr b="1" sz="1500">
              <a:solidFill>
                <a:schemeClr val="dk1"/>
              </a:solidFill>
              <a:highlight>
                <a:schemeClr val="lt1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41771" y="1593163"/>
            <a:ext cx="149860" cy="14896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/>
          <p:nvPr/>
        </p:nvSpPr>
        <p:spPr>
          <a:xfrm>
            <a:off x="733650" y="1460450"/>
            <a:ext cx="4430700" cy="22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Estonians’ Clever inventions and practices from the Soviet era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Takes place in three museums: </a:t>
            </a: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Estonian Road Museum, Estonian Agricultural Museum, and Tartu City Museum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27" name="Google Shape;227;p27"/>
          <p:cNvPicPr preferRelativeResize="0"/>
          <p:nvPr/>
        </p:nvPicPr>
        <p:blipFill rotWithShape="1">
          <a:blip r:embed="rId6">
            <a:alphaModFix/>
          </a:blip>
          <a:srcRect b="74522" l="0" r="0" t="0"/>
          <a:stretch/>
        </p:blipFill>
        <p:spPr>
          <a:xfrm>
            <a:off x="-263325" y="3985525"/>
            <a:ext cx="9670651" cy="217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41771" y="2390349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 rotWithShape="1">
          <a:blip r:embed="rId7">
            <a:alphaModFix/>
          </a:blip>
          <a:srcRect b="8828" l="1177" r="8234" t="1813"/>
          <a:stretch/>
        </p:blipFill>
        <p:spPr>
          <a:xfrm>
            <a:off x="5164350" y="1352558"/>
            <a:ext cx="3651799" cy="249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552549" y="-56451"/>
            <a:ext cx="2626726" cy="523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 rotWithShape="1">
          <a:blip r:embed="rId4">
            <a:alphaModFix/>
          </a:blip>
          <a:srcRect b="37318" l="45471" r="19203" t="16254"/>
          <a:stretch/>
        </p:blipFill>
        <p:spPr>
          <a:xfrm>
            <a:off x="5484975" y="1389069"/>
            <a:ext cx="3242798" cy="284253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/>
          <p:nvPr/>
        </p:nvSpPr>
        <p:spPr>
          <a:xfrm>
            <a:off x="742250" y="579550"/>
            <a:ext cx="6582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Naked Truth</a:t>
            </a: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 </a:t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10 -11 </a:t>
            </a: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May, Tartu Emajõe City Beach</a:t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237" name="Google Shape;237;p28"/>
          <p:cNvSpPr txBox="1"/>
          <p:nvPr/>
        </p:nvSpPr>
        <p:spPr>
          <a:xfrm>
            <a:off x="742250" y="1412575"/>
            <a:ext cx="71184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Opinion festival, where sauna benches are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discussion stages</a:t>
            </a: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Discussions last 20-30 minutes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Everybody are equal in the saunas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8" name="Google Shape;23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48" y="153959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605" y="4423950"/>
            <a:ext cx="1240919" cy="29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48" y="242529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48" y="305724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65832" y="3985525"/>
            <a:ext cx="10047314" cy="21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93074" y="1203325"/>
            <a:ext cx="5382502" cy="266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742250" y="579550"/>
            <a:ext cx="81852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F68BD8"/>
                </a:highlight>
                <a:latin typeface="Syne"/>
                <a:ea typeface="Syne"/>
                <a:cs typeface="Syne"/>
                <a:sym typeface="Syne"/>
              </a:rPr>
              <a:t>Kissing Tartu</a:t>
            </a: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 </a:t>
            </a:r>
            <a:endParaRPr b="1" sz="15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17-18 May – Tartu</a:t>
            </a:r>
            <a:endParaRPr b="1" sz="15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F68BD8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1722738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2497276"/>
            <a:ext cx="149860" cy="14896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 txBox="1"/>
          <p:nvPr/>
        </p:nvSpPr>
        <p:spPr>
          <a:xfrm>
            <a:off x="733650" y="1308050"/>
            <a:ext cx="4609800" cy="30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big free concert dedicated to Eurovision and equality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Performers from Estonia and abroad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Culmination is a mass kissing action between the audience members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2" name="Google Shape;2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523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6">
            <a:alphaModFix/>
          </a:blip>
          <a:srcRect b="52237" l="35052" r="0" t="0"/>
          <a:stretch/>
        </p:blipFill>
        <p:spPr>
          <a:xfrm rot="-5400000">
            <a:off x="5730531" y="416971"/>
            <a:ext cx="6280801" cy="408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 rotWithShape="1">
          <a:blip r:embed="rId7">
            <a:alphaModFix/>
          </a:blip>
          <a:srcRect b="28819" l="21240" r="24877" t="318"/>
          <a:stretch/>
        </p:blipFill>
        <p:spPr>
          <a:xfrm>
            <a:off x="5343450" y="1041050"/>
            <a:ext cx="3386552" cy="29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3008901"/>
            <a:ext cx="149860" cy="148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/>
        </p:nvSpPr>
        <p:spPr>
          <a:xfrm>
            <a:off x="742250" y="579550"/>
            <a:ext cx="6582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Wild Bits </a:t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25 May - 15 September,  Otepää municipality</a:t>
            </a:r>
            <a:endParaRPr b="1" sz="15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261" name="Google Shape;26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552549" y="-56451"/>
            <a:ext cx="2626726" cy="5235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/>
          <p:nvPr/>
        </p:nvSpPr>
        <p:spPr>
          <a:xfrm>
            <a:off x="742250" y="1412575"/>
            <a:ext cx="71184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Maajaam </a:t>
            </a: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("Earth station") </a:t>
            </a: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is a tech and art farm near Otepää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 open-air exhibition of technological art </a:t>
            </a: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where nature and technology blend into one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3" name="Google Shape;2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48" y="153959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05" y="4423950"/>
            <a:ext cx="1240919" cy="29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48" y="247369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b="0" l="20879" r="9728" t="7885"/>
          <a:stretch/>
        </p:blipFill>
        <p:spPr>
          <a:xfrm>
            <a:off x="5484975" y="1412575"/>
            <a:ext cx="3245025" cy="287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65832" y="3985525"/>
            <a:ext cx="10047314" cy="219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/>
        </p:nvSpPr>
        <p:spPr>
          <a:xfrm>
            <a:off x="742250" y="579550"/>
            <a:ext cx="6582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Aigu om! </a:t>
            </a: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 </a:t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15-21 July, Rõuge parish</a:t>
            </a:r>
            <a:endParaRPr b="1" sz="15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552549" y="-56451"/>
            <a:ext cx="2626726" cy="52352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742250" y="1412575"/>
            <a:ext cx="71184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Festival dedicated to “taking time off”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Concerts, forest hikes, cinemas, smoke sauna,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handicrafts, traditional fishing competition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Festival in 2024 is a Japanese edition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48" y="153959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05" y="4423950"/>
            <a:ext cx="1240919" cy="29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48" y="215959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 rotWithShape="1">
          <a:blip r:embed="rId6">
            <a:alphaModFix/>
          </a:blip>
          <a:srcRect b="0" l="12670" r="12663" t="0"/>
          <a:stretch/>
        </p:blipFill>
        <p:spPr>
          <a:xfrm>
            <a:off x="5484975" y="1412575"/>
            <a:ext cx="3245025" cy="28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65832" y="3985525"/>
            <a:ext cx="10047314" cy="21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98" y="3031444"/>
            <a:ext cx="162701" cy="1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6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00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1054775" y="6117638"/>
            <a:ext cx="493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733650" y="1460438"/>
            <a:ext cx="5515200" cy="28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155 years from the first ever Estonian Song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16th of June takes place Dance Festival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with more than 2024 international dancers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22nd of June takes place Song festival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with more than 10 000 singers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9" name="Google Shape;289;p32"/>
          <p:cNvSpPr txBox="1"/>
          <p:nvPr/>
        </p:nvSpPr>
        <p:spPr>
          <a:xfrm>
            <a:off x="742250" y="579550"/>
            <a:ext cx="8185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DBFF00"/>
                </a:highlight>
                <a:latin typeface="Syne"/>
                <a:ea typeface="Syne"/>
                <a:cs typeface="Syne"/>
                <a:sym typeface="Syne"/>
              </a:rPr>
              <a:t>Tartu 2024 Song and Dance Festival</a:t>
            </a:r>
            <a:endParaRPr b="1" sz="2000">
              <a:solidFill>
                <a:schemeClr val="dk1"/>
              </a:solidFill>
              <a:highlight>
                <a:srgbClr val="DBFF00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16-22 June – Tartu</a:t>
            </a:r>
            <a:endParaRPr b="1" sz="2000">
              <a:solidFill>
                <a:schemeClr val="dk1"/>
              </a:solidFill>
              <a:highlight>
                <a:srgbClr val="DBFF00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290" name="Google Shape;2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41771" y="1593163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41771" y="2144888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6">
            <a:alphaModFix/>
          </a:blip>
          <a:srcRect b="0" l="6817" r="8800" t="0"/>
          <a:stretch/>
        </p:blipFill>
        <p:spPr>
          <a:xfrm>
            <a:off x="5443550" y="1444275"/>
            <a:ext cx="3759176" cy="29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441771" y="2881127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/>
          <p:cNvPicPr preferRelativeResize="0"/>
          <p:nvPr/>
        </p:nvPicPr>
        <p:blipFill rotWithShape="1">
          <a:blip r:embed="rId7">
            <a:alphaModFix/>
          </a:blip>
          <a:srcRect b="74522" l="0" r="47769" t="0"/>
          <a:stretch/>
        </p:blipFill>
        <p:spPr>
          <a:xfrm>
            <a:off x="-263325" y="4137925"/>
            <a:ext cx="5050900" cy="2179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0000" y="1240400"/>
            <a:ext cx="5520650" cy="35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600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250" y="1835672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250" y="21749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250" y="2531581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742249" y="442975"/>
            <a:ext cx="6405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F68BD8"/>
                </a:highlight>
                <a:latin typeface="Syne"/>
                <a:ea typeface="Syne"/>
                <a:cs typeface="Syne"/>
                <a:sym typeface="Syne"/>
              </a:rPr>
              <a:t>Welcome to </a:t>
            </a:r>
            <a:endParaRPr b="1" sz="2000">
              <a:solidFill>
                <a:schemeClr val="dk1"/>
              </a:solidFill>
              <a:highlight>
                <a:srgbClr val="F68BD8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3000">
                <a:solidFill>
                  <a:srgbClr val="F68BD8"/>
                </a:solidFill>
                <a:latin typeface="Syne"/>
                <a:ea typeface="Syne"/>
                <a:cs typeface="Syne"/>
                <a:sym typeface="Syne"/>
              </a:rPr>
              <a:t>SOUTHERN ESTONIA</a:t>
            </a:r>
            <a:endParaRPr b="1" sz="3000">
              <a:solidFill>
                <a:srgbClr val="F68BD8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085750" y="1691575"/>
            <a:ext cx="71184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264 033 inhabitants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  counties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11  cities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  kingdom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 languages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250" y="2888231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250" y="3197281"/>
            <a:ext cx="162701" cy="17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/>
        </p:nvSpPr>
        <p:spPr>
          <a:xfrm>
            <a:off x="742250" y="579550"/>
            <a:ext cx="6582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Otepää Beach Gourmet</a:t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13-14 September, Otepää</a:t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552549" y="-56451"/>
            <a:ext cx="2626726" cy="52352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/>
          <p:nvPr/>
        </p:nvSpPr>
        <p:spPr>
          <a:xfrm>
            <a:off x="742250" y="1412575"/>
            <a:ext cx="4117500" cy="30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International food and drink festival focusing on local ingredients and traditions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 restaurants participating in the Pop-up restaurant-street and offering taste experiences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02" name="Google Shape;3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48" y="1539594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05" y="4423950"/>
            <a:ext cx="1240919" cy="29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48" y="2559219"/>
            <a:ext cx="162701" cy="1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65832" y="3985525"/>
            <a:ext cx="10047314" cy="21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 rotWithShape="1">
          <a:blip r:embed="rId7">
            <a:alphaModFix/>
          </a:blip>
          <a:srcRect b="20432" l="0" r="29760" t="0"/>
          <a:stretch/>
        </p:blipFill>
        <p:spPr>
          <a:xfrm>
            <a:off x="5145100" y="960900"/>
            <a:ext cx="3373050" cy="2550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75" y="-153875"/>
            <a:ext cx="2635474" cy="538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1593163"/>
            <a:ext cx="149860" cy="14896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4"/>
          <p:cNvSpPr txBox="1"/>
          <p:nvPr/>
        </p:nvSpPr>
        <p:spPr>
          <a:xfrm>
            <a:off x="733650" y="1460450"/>
            <a:ext cx="5726100" cy="30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Japan’s leading electronic music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composer and visual artist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Audiovisual installation based on the research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data from the University of Tartu’s Institute of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Genomics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Sound installation created in collaboration 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with the Estonian Philharmonic Chamber Choir</a:t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742250" y="579550"/>
            <a:ext cx="8185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F35E1C"/>
                </a:highlight>
                <a:latin typeface="Syne"/>
                <a:ea typeface="Syne"/>
                <a:cs typeface="Syne"/>
                <a:sym typeface="Syne"/>
              </a:rPr>
              <a:t>Ryoji Ikeda’s Solo Exhibition</a:t>
            </a:r>
            <a:endParaRPr b="1" sz="2000">
              <a:solidFill>
                <a:schemeClr val="dk1"/>
              </a:solidFill>
              <a:highlight>
                <a:srgbClr val="F35E1C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15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rPr>
              <a:t>1.11.24-2.3.25 – Tartu, Estonian National Museum</a:t>
            </a:r>
            <a:endParaRPr b="1" sz="15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315" name="Google Shape;31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62546" y="2385830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62546" y="3436851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523" y="4423950"/>
            <a:ext cx="1238945" cy="2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 rotWithShape="1">
          <a:blip r:embed="rId6">
            <a:alphaModFix/>
          </a:blip>
          <a:srcRect b="70228" l="35052" r="0" t="0"/>
          <a:stretch/>
        </p:blipFill>
        <p:spPr>
          <a:xfrm rot="-5400000">
            <a:off x="4960877" y="1186624"/>
            <a:ext cx="6280801" cy="25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 rotWithShape="1">
          <a:blip r:embed="rId7">
            <a:alphaModFix/>
          </a:blip>
          <a:srcRect b="1951" l="47616" r="1946" t="8929"/>
          <a:stretch/>
        </p:blipFill>
        <p:spPr>
          <a:xfrm>
            <a:off x="5560175" y="1289625"/>
            <a:ext cx="3028101" cy="272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53024" y="-2854899"/>
            <a:ext cx="3800400" cy="928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5"/>
          <p:cNvPicPr preferRelativeResize="0"/>
          <p:nvPr/>
        </p:nvPicPr>
        <p:blipFill rotWithShape="1">
          <a:blip r:embed="rId4">
            <a:alphaModFix/>
          </a:blip>
          <a:srcRect b="74817" l="0" r="0" t="0"/>
          <a:stretch/>
        </p:blipFill>
        <p:spPr>
          <a:xfrm>
            <a:off x="-187575" y="3275876"/>
            <a:ext cx="9519150" cy="212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269" y="4154185"/>
            <a:ext cx="2131625" cy="5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567950" y="1041046"/>
            <a:ext cx="80796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1"/>
              </a:solidFill>
              <a:latin typeface="Syne SemiBold"/>
              <a:ea typeface="Syne SemiBold"/>
              <a:cs typeface="Syne SemiBold"/>
              <a:sym typeface="Syne SemiBold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t" sz="46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Get ready for a year </a:t>
            </a:r>
            <a:br>
              <a:rPr b="1" lang="et" sz="46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</a:br>
            <a:r>
              <a:rPr b="1" lang="et" sz="46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like no other!</a:t>
            </a:r>
            <a:endParaRPr b="1" sz="4600">
              <a:solidFill>
                <a:schemeClr val="dk1"/>
              </a:solidFill>
              <a:latin typeface="Syne SemiBold"/>
              <a:ea typeface="Syne SemiBold"/>
              <a:cs typeface="Syne SemiBold"/>
              <a:sym typeface="Syne SemiBold"/>
            </a:endParaRPr>
          </a:p>
        </p:txBody>
      </p:sp>
      <p:pic>
        <p:nvPicPr>
          <p:cNvPr id="328" name="Google Shape;32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2430" y="4072015"/>
            <a:ext cx="679126" cy="6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5"/>
          <p:cNvSpPr txBox="1"/>
          <p:nvPr/>
        </p:nvSpPr>
        <p:spPr>
          <a:xfrm>
            <a:off x="6041788" y="3983974"/>
            <a:ext cx="55641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t" sz="18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Explore</a:t>
            </a:r>
            <a:br>
              <a:rPr b="1" lang="et" sz="18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</a:br>
            <a:r>
              <a:rPr b="1" lang="et" sz="18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the entire </a:t>
            </a:r>
            <a:br>
              <a:rPr b="1" lang="et" sz="18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</a:br>
            <a:r>
              <a:rPr b="1" lang="et" sz="1800">
                <a:solidFill>
                  <a:schemeClr val="dk1"/>
                </a:solidFill>
                <a:latin typeface="Syne SemiBold"/>
                <a:ea typeface="Syne SemiBold"/>
                <a:cs typeface="Syne SemiBold"/>
                <a:sym typeface="Syne SemiBold"/>
              </a:rPr>
              <a:t>programme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14633" l="0" r="0" t="27207"/>
          <a:stretch/>
        </p:blipFill>
        <p:spPr>
          <a:xfrm>
            <a:off x="0" y="-30600"/>
            <a:ext cx="9144003" cy="354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4">
            <a:alphaModFix/>
          </a:blip>
          <a:srcRect b="74265" l="0" r="0" t="0"/>
          <a:stretch/>
        </p:blipFill>
        <p:spPr>
          <a:xfrm>
            <a:off x="-637551" y="3275875"/>
            <a:ext cx="10419098" cy="23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441424" y="863750"/>
            <a:ext cx="640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chemeClr val="accent6"/>
                </a:highlight>
                <a:latin typeface="Syne"/>
                <a:ea typeface="Syne"/>
                <a:cs typeface="Syne"/>
                <a:sym typeface="Syne"/>
              </a:rPr>
              <a:t>Nature Getaway Destination</a:t>
            </a:r>
            <a:endParaRPr b="1" sz="2000">
              <a:highlight>
                <a:schemeClr val="accent6"/>
              </a:highlight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636425" y="3690000"/>
            <a:ext cx="30000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Rolling hills, deep blue lakes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Karula National Park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Lake Peipus and Võrtsjärv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5306500" y="3690000"/>
            <a:ext cx="3647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Munamägi - Highest Peak of the Baltics (318 m)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Taevaskoda Sandstone Outcrops</a:t>
            </a:r>
            <a:r>
              <a:rPr b="1" lang="e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252422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6358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0875" y="4635834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398750" y="217250"/>
            <a:ext cx="489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t" sz="3000">
                <a:solidFill>
                  <a:schemeClr val="accent6"/>
                </a:solidFill>
                <a:latin typeface="Syne"/>
                <a:ea typeface="Syne"/>
                <a:cs typeface="Syne"/>
                <a:sym typeface="Syne"/>
              </a:rPr>
              <a:t>SOUTHERN ESTONIA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27762" l="0" r="2362" t="15531"/>
          <a:stretch/>
        </p:blipFill>
        <p:spPr>
          <a:xfrm>
            <a:off x="0" y="-30600"/>
            <a:ext cx="9144003" cy="354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398749" y="863750"/>
            <a:ext cx="640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chemeClr val="accent6"/>
                </a:highlight>
                <a:latin typeface="Syne"/>
                <a:ea typeface="Syne"/>
                <a:cs typeface="Syne"/>
                <a:sym typeface="Syne"/>
              </a:rPr>
              <a:t>Vibrant Heritage</a:t>
            </a:r>
            <a:endParaRPr b="1" sz="2000">
              <a:highlight>
                <a:schemeClr val="accent6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b="74265" l="0" r="0" t="0"/>
          <a:stretch/>
        </p:blipFill>
        <p:spPr>
          <a:xfrm>
            <a:off x="-637551" y="3275875"/>
            <a:ext cx="10419098" cy="23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636425" y="3690000"/>
            <a:ext cx="3751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Seto ethnic minority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Old Believers - subgroup of Eastern Orthodox Christians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5306500" y="3690000"/>
            <a:ext cx="3647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Smoke Sauna Tradition (UNESCO)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Viljandi - City of Crafts and Folk Art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(UNESCO)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306900" y="217250"/>
            <a:ext cx="489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3000">
                <a:solidFill>
                  <a:schemeClr val="accent6"/>
                </a:solidFill>
                <a:latin typeface="Syne"/>
                <a:ea typeface="Syne"/>
                <a:cs typeface="Syne"/>
                <a:sym typeface="Syne"/>
              </a:rPr>
              <a:t>SOUTHERN ESTONIA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249059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187559"/>
            <a:ext cx="162701" cy="17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 rotWithShape="1">
          <a:blip r:embed="rId3">
            <a:alphaModFix/>
          </a:blip>
          <a:srcRect b="19785" l="1295" r="1305" t="24116"/>
          <a:stretch/>
        </p:blipFill>
        <p:spPr>
          <a:xfrm>
            <a:off x="0" y="0"/>
            <a:ext cx="9144000" cy="35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306899" y="1041050"/>
            <a:ext cx="640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chemeClr val="accent6"/>
                </a:highlight>
                <a:latin typeface="Syne"/>
                <a:ea typeface="Syne"/>
                <a:cs typeface="Syne"/>
                <a:sym typeface="Syne"/>
              </a:rPr>
              <a:t>Authentic Tastes</a:t>
            </a:r>
            <a:endParaRPr b="1" sz="2000">
              <a:highlight>
                <a:schemeClr val="accent6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b="74265" l="0" r="0" t="0"/>
          <a:stretch/>
        </p:blipFill>
        <p:spPr>
          <a:xfrm>
            <a:off x="-637551" y="3275875"/>
            <a:ext cx="10419098" cy="23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636425" y="3690000"/>
            <a:ext cx="3860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Onion Trail Cuisine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“Mulgipuder” - Potatoes and Groats Mash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Hansa - Rye Vodka from Setomaa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5306500" y="3690000"/>
            <a:ext cx="3647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Smoked Fish from Lake Võrtsjärv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Peipsi Region Fish Dishes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Home Cafe Days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306900" y="420525"/>
            <a:ext cx="4896900" cy="64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t" sz="3000">
                <a:solidFill>
                  <a:schemeClr val="accent6"/>
                </a:solidFill>
                <a:latin typeface="Syne"/>
                <a:ea typeface="Syne"/>
                <a:cs typeface="Syne"/>
                <a:sym typeface="Syne"/>
              </a:rPr>
              <a:t>SOUTHERN ESTONIA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2232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15418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685109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635834"/>
            <a:ext cx="162701" cy="17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93074" y="1203325"/>
            <a:ext cx="5382502" cy="266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398750" y="332750"/>
            <a:ext cx="8185200" cy="1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3400">
                <a:solidFill>
                  <a:srgbClr val="F68BD8"/>
                </a:solidFill>
                <a:latin typeface="Syne"/>
                <a:ea typeface="Syne"/>
                <a:cs typeface="Syne"/>
                <a:sym typeface="Syne"/>
              </a:rPr>
              <a:t>TARTU</a:t>
            </a:r>
            <a:endParaRPr b="1" sz="3400">
              <a:solidFill>
                <a:srgbClr val="F68BD8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F68BD8"/>
                </a:highlight>
                <a:latin typeface="Syne"/>
                <a:ea typeface="Syne"/>
                <a:cs typeface="Syne"/>
                <a:sym typeface="Syne"/>
              </a:rPr>
              <a:t>Oldest and Smartest</a:t>
            </a:r>
            <a:endParaRPr b="1" sz="2000">
              <a:solidFill>
                <a:schemeClr val="dk1"/>
              </a:solidFill>
              <a:highlight>
                <a:srgbClr val="F68BD8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DBFF00"/>
              </a:highlight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highlight>
                <a:srgbClr val="F68BD8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1722738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2341076"/>
            <a:ext cx="149860" cy="14896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>
            <a:off x="733650" y="1460438"/>
            <a:ext cx="5515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605" y="4423950"/>
            <a:ext cx="1240919" cy="29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6">
            <a:alphaModFix/>
          </a:blip>
          <a:srcRect b="0" l="36560" r="0" t="15604"/>
          <a:stretch/>
        </p:blipFill>
        <p:spPr>
          <a:xfrm>
            <a:off x="5074526" y="825850"/>
            <a:ext cx="4017377" cy="35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733638" y="1562000"/>
            <a:ext cx="4192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Population: 97 435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oldest city in the Baltic States, </a:t>
            </a:r>
            <a:r>
              <a:rPr b="1" lang="et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1030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 higher education institutes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Cradle of Estonian culture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Among 100 Climate-Neutral European Cities by 2030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7">
            <a:alphaModFix/>
          </a:blip>
          <a:srcRect b="75602" l="0" r="0" t="0"/>
          <a:stretch/>
        </p:blipFill>
        <p:spPr>
          <a:xfrm>
            <a:off x="-263325" y="4137925"/>
            <a:ext cx="9670651" cy="208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2031900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41771" y="2727126"/>
            <a:ext cx="149860" cy="14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404696" y="3100488"/>
            <a:ext cx="149860" cy="148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b="24605" l="6516" r="1317" t="21575"/>
          <a:stretch/>
        </p:blipFill>
        <p:spPr>
          <a:xfrm>
            <a:off x="0" y="0"/>
            <a:ext cx="9144003" cy="355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b="78241" l="0" r="0" t="0"/>
          <a:stretch/>
        </p:blipFill>
        <p:spPr>
          <a:xfrm>
            <a:off x="-188699" y="3275863"/>
            <a:ext cx="9521398" cy="18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636425" y="3690000"/>
            <a:ext cx="4276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Hanseatic City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UNESCO’s Creative City of Literature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University of Tartu, 1632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5306500" y="3690000"/>
            <a:ext cx="3647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Estonian National Museum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Town Hall Square, Toome Hill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Struve Geodetic Arc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561449" y="320475"/>
            <a:ext cx="6405600" cy="107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3300">
                <a:solidFill>
                  <a:srgbClr val="0FE5D7"/>
                </a:solidFill>
                <a:latin typeface="Syne"/>
                <a:ea typeface="Syne"/>
                <a:cs typeface="Syne"/>
                <a:sym typeface="Syne"/>
              </a:rPr>
              <a:t>TARTU</a:t>
            </a:r>
            <a:endParaRPr b="1" sz="3300">
              <a:solidFill>
                <a:srgbClr val="0FE5D7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0FE5D7"/>
                </a:highlight>
                <a:latin typeface="Syne"/>
                <a:ea typeface="Syne"/>
                <a:cs typeface="Syne"/>
                <a:sym typeface="Syne"/>
              </a:rPr>
              <a:t>Historic and Cultural</a:t>
            </a:r>
            <a:endParaRPr b="1" sz="2000">
              <a:highlight>
                <a:srgbClr val="0FE5D7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240309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240309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6358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635834"/>
            <a:ext cx="162701" cy="17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1"/>
          <p:cNvPicPr preferRelativeResize="0"/>
          <p:nvPr/>
        </p:nvPicPr>
        <p:blipFill rotWithShape="1">
          <a:blip r:embed="rId3">
            <a:alphaModFix/>
          </a:blip>
          <a:srcRect b="21803" l="0" r="0" t="20939"/>
          <a:stretch/>
        </p:blipFill>
        <p:spPr>
          <a:xfrm>
            <a:off x="0" y="0"/>
            <a:ext cx="9144000" cy="348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4">
            <a:alphaModFix/>
          </a:blip>
          <a:srcRect b="74265" l="0" r="0" t="0"/>
          <a:stretch/>
        </p:blipFill>
        <p:spPr>
          <a:xfrm>
            <a:off x="-637551" y="3275875"/>
            <a:ext cx="10419098" cy="237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636425" y="3690000"/>
            <a:ext cx="3835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Endless City Parks and Murals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Boat Trips on Emajõgi River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Botanical Garden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5306500" y="3690000"/>
            <a:ext cx="3647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Creative Centre </a:t>
            </a: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“Aparaaditehas” (Widget Factory)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Wooden Districts Karlova and Supilinn (Soup Town)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561449" y="320475"/>
            <a:ext cx="6405600" cy="107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3300">
                <a:solidFill>
                  <a:schemeClr val="accent6"/>
                </a:solidFill>
                <a:latin typeface="Syne"/>
                <a:ea typeface="Syne"/>
                <a:cs typeface="Syne"/>
                <a:sym typeface="Syne"/>
              </a:rPr>
              <a:t>TARTU</a:t>
            </a:r>
            <a:endParaRPr b="1" sz="3300">
              <a:solidFill>
                <a:schemeClr val="accent6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DBFF00"/>
                </a:highlight>
                <a:latin typeface="Syne"/>
                <a:ea typeface="Syne"/>
                <a:cs typeface="Syne"/>
                <a:sym typeface="Syne"/>
              </a:rPr>
              <a:t>Green and Bohemian</a:t>
            </a:r>
            <a:endParaRPr b="1" sz="2000">
              <a:highlight>
                <a:srgbClr val="DBFF00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157859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50508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309084"/>
            <a:ext cx="162701" cy="17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2"/>
          <p:cNvPicPr preferRelativeResize="0"/>
          <p:nvPr/>
        </p:nvPicPr>
        <p:blipFill rotWithShape="1">
          <a:blip r:embed="rId3">
            <a:alphaModFix/>
          </a:blip>
          <a:srcRect b="7026" l="0" r="0" t="33875"/>
          <a:stretch/>
        </p:blipFill>
        <p:spPr>
          <a:xfrm>
            <a:off x="0" y="0"/>
            <a:ext cx="9144003" cy="3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4">
            <a:alphaModFix/>
          </a:blip>
          <a:srcRect b="81778" l="0" r="0" t="0"/>
          <a:stretch/>
        </p:blipFill>
        <p:spPr>
          <a:xfrm>
            <a:off x="-1316800" y="3242900"/>
            <a:ext cx="11777577" cy="190507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/>
          <p:nvPr/>
        </p:nvSpPr>
        <p:spPr>
          <a:xfrm>
            <a:off x="636425" y="3690000"/>
            <a:ext cx="3647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High Quality Hotels Lydia, V-Spa, Antonius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Spa Resorts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5306500" y="3690000"/>
            <a:ext cx="4614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 Restaurants in Michelin Guide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Peninuki Distillery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Le Coq Beer Factory and Museum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3810634"/>
            <a:ext cx="162701" cy="17488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/>
        </p:nvSpPr>
        <p:spPr>
          <a:xfrm>
            <a:off x="274024" y="140975"/>
            <a:ext cx="6405600" cy="107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3300">
                <a:solidFill>
                  <a:srgbClr val="F68BD8"/>
                </a:solidFill>
                <a:latin typeface="Syne"/>
                <a:ea typeface="Syne"/>
                <a:cs typeface="Syne"/>
                <a:sym typeface="Syne"/>
              </a:rPr>
              <a:t>TARTU</a:t>
            </a:r>
            <a:endParaRPr b="1" sz="3300">
              <a:solidFill>
                <a:srgbClr val="F68BD8"/>
              </a:solidFill>
              <a:latin typeface="Syne"/>
              <a:ea typeface="Syne"/>
              <a:cs typeface="Syne"/>
              <a:sym typeface="Sy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t" sz="2000">
                <a:solidFill>
                  <a:schemeClr val="dk1"/>
                </a:solidFill>
                <a:highlight>
                  <a:srgbClr val="F68BD8"/>
                </a:highlight>
                <a:latin typeface="Syne"/>
                <a:ea typeface="Syne"/>
                <a:cs typeface="Syne"/>
                <a:sym typeface="Syne"/>
              </a:rPr>
              <a:t>Exclusive and Tasty</a:t>
            </a:r>
            <a:endParaRPr b="1" sz="2000">
              <a:highlight>
                <a:srgbClr val="F68BD8"/>
              </a:highlight>
              <a:latin typeface="Syne"/>
              <a:ea typeface="Syne"/>
              <a:cs typeface="Syne"/>
              <a:sym typeface="Syne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50" y="4467084"/>
            <a:ext cx="162701" cy="17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234059"/>
            <a:ext cx="162701" cy="17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800" y="4635822"/>
            <a:ext cx="162701" cy="174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